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8" r:id="rId1"/>
  </p:sldMasterIdLst>
  <p:notesMasterIdLst>
    <p:notesMasterId r:id="rId27"/>
  </p:notesMasterIdLst>
  <p:handoutMasterIdLst>
    <p:handoutMasterId r:id="rId28"/>
  </p:handoutMasterIdLst>
  <p:sldIdLst>
    <p:sldId id="273" r:id="rId2"/>
    <p:sldId id="257" r:id="rId3"/>
    <p:sldId id="261" r:id="rId4"/>
    <p:sldId id="265" r:id="rId5"/>
    <p:sldId id="267" r:id="rId6"/>
    <p:sldId id="259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2" r:id="rId21"/>
    <p:sldId id="293" r:id="rId22"/>
    <p:sldId id="294" r:id="rId23"/>
    <p:sldId id="295" r:id="rId24"/>
    <p:sldId id="291" r:id="rId25"/>
    <p:sldId id="296" r:id="rId2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akata" initials="r" lastIdx="1" clrIdx="0">
    <p:extLst>
      <p:ext uri="{19B8F6BF-5375-455C-9EA6-DF929625EA0E}">
        <p15:presenceInfo xmlns:p15="http://schemas.microsoft.com/office/powerpoint/2012/main" userId="ragaka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9EF"/>
    <a:srgbClr val="B9E1E9"/>
    <a:srgbClr val="50B4C8"/>
    <a:srgbClr val="DBDBDB"/>
    <a:srgbClr val="F16953"/>
    <a:srgbClr val="EE2E62"/>
    <a:srgbClr val="F2ECEE"/>
    <a:srgbClr val="EE462A"/>
    <a:srgbClr val="EF4C31"/>
    <a:srgbClr val="EF5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90794-6BC2-4F24-BA6E-3611D9799407}" type="datetimeFigureOut">
              <a:rPr lang="hu-HU" smtClean="0"/>
              <a:t>2022. 06. 27.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/>
              <a:t>http://slideist.com/index_.html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897FE-58C4-4877-8289-3D632D009292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4539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12942-9543-4646-A6BF-81AB3457998B}" type="datetimeFigureOut">
              <a:rPr lang="hu-HU" smtClean="0"/>
              <a:t>2022. 06. 27.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/>
              <a:t>http://slideist.com/index_.html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4892-B9D8-4EC3-BC48-8EC8F7C3A0AF}" type="slidenum">
              <a:rPr lang="hu-HU" smtClean="0"/>
              <a:t>‹nº›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0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F7F6D-9F47-6958-3189-12885DA9E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51A99A-5A7B-BCC3-4AC5-3A0857EF5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11B4220-39A9-A79A-2E30-F7CB4F92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3CDD0B4-825A-87DE-8D46-AC9189EE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D92EE63-A8A6-4A03-1A76-3383EF7C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09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D669A-4FFC-4687-4596-253D224B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E5106FD-B302-771C-99AD-78C98009D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19A7E81-D2EB-80B0-CFAA-47442141A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46C36B3-2559-E846-7319-95F609171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4CC2935-D340-137B-684C-ADE4754D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2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6E6E5A-625E-63EF-2955-1C091971A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2B5B851-C314-5DA0-E30E-3A6182D86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DF1D90E-019B-118F-081B-542693BE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4A9089B-D75B-5D28-6F98-9B9DA41E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454DCEE-ABCE-4DD0-7447-F6AA019D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5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748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466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19763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+ Background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163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LOGO</a:t>
            </a:r>
            <a:r>
              <a:rPr lang="en-US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: 1000X500px and </a:t>
            </a:r>
            <a:r>
              <a:rPr lang="en-US" dirty="0"/>
              <a:t>preferably be transparent background PNG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97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</a:t>
            </a:r>
            <a:r>
              <a:rPr lang="hu-HU" dirty="0"/>
              <a:t>LICK</a:t>
            </a:r>
            <a:r>
              <a:rPr lang="en-US" dirty="0"/>
              <a:t> </a:t>
            </a:r>
            <a:r>
              <a:rPr lang="hu-HU" dirty="0"/>
              <a:t>ICON TO ADD ICON (50X50px)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44652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90872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247C9-4A1E-C48A-7323-8DF98C58C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BABD2E7-1446-6258-DFEC-AF102F46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27C50C8-4CEE-B33B-E5C4-45A5DDB5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A839D19-02C1-CDEA-9CFE-412FF0D9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DD3BEB7-374E-7B75-DF25-0107C1DF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8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54156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3831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4897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94289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94863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</a:blip>
          <a:srcRect/>
          <a:stretch>
            <a:fillRect t="-2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0803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pt-PT"/>
              <a:t>Clique no ícone para adicionar uma imagem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216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pt-PT"/>
              <a:t>Clique no ícone para adicionar uma imagem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4078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791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4049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63726-4918-B277-DAF7-EC243A1A6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C06DFB0-B19B-6343-76EC-28B9A5FF7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DD61157-47B8-B175-A282-6CD6763D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5D615DF-F2A5-1D5B-27AB-D26EC8124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E332017-210E-8660-597D-F36BD39C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4104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D015F-D0AB-5172-B932-D69FCD1F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1B4CAE-A051-0B07-4601-78E0F8C40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E9FE8EA-365E-03FF-24A4-EDBD34594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FBFF3F9-C8E2-BADD-0360-568AF248F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C9C58B7-F765-4B62-65E7-A3F0114D3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BB4A23B-2D6A-94EB-8191-DFBECF4D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8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D680A-985B-6750-A071-D5411B4D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097C69C-9A70-2AE5-6142-39714A03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1A0DCDE-1004-6540-47BC-4E8754F34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3D3A16F-CF6A-6B22-E294-0AFAECD82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A0EE7BA5-7A6E-B24B-D1B7-3CC93EFE2A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3512496-7708-F918-6705-87702E10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E798DDA-57A8-432E-C9C9-71E9E041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1C9CB2E-72EF-A98A-FEA0-74C30BD1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83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3159B-585A-7FD6-74DA-B6C3CCD5E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B5A5817-CA60-7758-52DF-5B6C0DEF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794FDAB-71E5-5810-4BD0-79E733F0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7969333-5427-4ADA-B40B-E325648D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5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E8E04027-D1DB-ECC5-9CAC-4289EE8F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BD5B4A0-0346-C947-CA89-D9573EBD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F9D921-52EB-9B3C-29AC-CB2279E9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83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9386B-F6E7-51CA-7EDA-0F7B7F5B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C1CE95-DC8C-B747-23D4-F3591575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9A9F9B8-FA3E-3245-7D8F-2E2118556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16DC18E-DE64-E49E-1D2A-FFB00290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4959E19-F5C1-2770-11D1-B08C8B8A3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42F1D6B-CD37-64BD-C6D8-5971F3BC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1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7A980-D56C-140F-413D-30D3F3A0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8E75DE9-D5E2-CB0F-4403-44D328ECE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639C6A0-5C4E-D2C1-C824-86F7B42F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03A0337-46BD-F2B3-4D91-604A9E8A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CD09F3C-7250-4537-7EF2-A020089C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879BBD7-C066-F240-FBFE-15A6B635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1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7CAA3DB-E4E0-0CF3-8B4C-13BF49EB2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45DC1FE-1A03-419E-90B0-3FD00034B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24ACC1F-65FE-FE3E-AFE3-0D780F36C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198B7-A388-473E-B3E9-D063EF5907C1}" type="datetimeFigureOut">
              <a:rPr lang="pt-PT" smtClean="0"/>
              <a:t>27/06/2022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64F7ED3-CFAA-CE8D-95B4-25DE87B83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AA5C8F-9104-5778-18E6-BFC8601CA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4" r:id="rId15"/>
    <p:sldLayoutId id="2147483915" r:id="rId16"/>
    <p:sldLayoutId id="2147483895" r:id="rId17"/>
    <p:sldLayoutId id="2147483893" r:id="rId18"/>
    <p:sldLayoutId id="2147483866" r:id="rId19"/>
    <p:sldLayoutId id="2147483885" r:id="rId20"/>
    <p:sldLayoutId id="2147483881" r:id="rId21"/>
    <p:sldLayoutId id="2147483876" r:id="rId22"/>
    <p:sldLayoutId id="2147483883" r:id="rId23"/>
    <p:sldLayoutId id="2147483884" r:id="rId24"/>
    <p:sldLayoutId id="2147483877" r:id="rId25"/>
    <p:sldLayoutId id="2147483868" r:id="rId26"/>
    <p:sldLayoutId id="2147483891" r:id="rId27"/>
    <p:sldLayoutId id="2147483886" r:id="rId28"/>
    <p:sldLayoutId id="2147483888" r:id="rId29"/>
    <p:sldLayoutId id="2147483874" r:id="rId3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kaggle.com/datasets/psycon/daily-gold-price-historical-data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FB3F1-CBFC-1733-3A8C-7FD249259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214" y="2181689"/>
            <a:ext cx="11140751" cy="830264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6000" b="1" dirty="0" err="1">
                <a:effectLst/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</a:rPr>
              <a:t>Daily</a:t>
            </a:r>
            <a:r>
              <a:rPr lang="pt-PT" sz="6000" b="1" dirty="0">
                <a:effectLst/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</a:rPr>
              <a:t> Gold Price </a:t>
            </a:r>
            <a:r>
              <a:rPr lang="pt-PT" sz="6000" b="1" dirty="0" err="1">
                <a:effectLst/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</a:rPr>
              <a:t>Prediction</a:t>
            </a:r>
            <a:br>
              <a:rPr lang="pt-PT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005F7F-4AC0-A0CB-3C2B-436FB05DB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318" y="4972667"/>
            <a:ext cx="11140751" cy="159337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pt-PT" sz="1800" dirty="0" err="1"/>
              <a:t>Work</a:t>
            </a:r>
            <a:r>
              <a:rPr lang="pt-PT" sz="1800" dirty="0"/>
              <a:t> </a:t>
            </a:r>
            <a:r>
              <a:rPr lang="pt-PT" sz="1800" dirty="0" err="1"/>
              <a:t>done</a:t>
            </a:r>
            <a:r>
              <a:rPr lang="pt-PT" sz="1800" dirty="0"/>
              <a:t> </a:t>
            </a:r>
            <a:r>
              <a:rPr lang="pt-PT" sz="1800" dirty="0" err="1"/>
              <a:t>by</a:t>
            </a:r>
            <a:r>
              <a:rPr lang="pt-PT" sz="1800" dirty="0"/>
              <a:t>:</a:t>
            </a:r>
          </a:p>
          <a:p>
            <a:pPr algn="r">
              <a:lnSpc>
                <a:spcPct val="100000"/>
              </a:lnSpc>
              <a:spcBef>
                <a:spcPts val="300"/>
              </a:spcBef>
              <a:spcAft>
                <a:spcPts val="800"/>
              </a:spcAft>
            </a:pPr>
            <a:r>
              <a:rPr lang="pt-PT" sz="1800" dirty="0"/>
              <a:t>Ana Rita Cheganças nº 104633</a:t>
            </a:r>
          </a:p>
          <a:p>
            <a:pPr algn="r">
              <a:lnSpc>
                <a:spcPct val="100000"/>
              </a:lnSpc>
              <a:spcBef>
                <a:spcPts val="300"/>
              </a:spcBef>
              <a:spcAft>
                <a:spcPts val="800"/>
              </a:spcAft>
            </a:pPr>
            <a:r>
              <a:rPr lang="pt-PT" sz="1800" dirty="0"/>
              <a:t>Nuno Pedrosa nº 94471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65F2146F-3372-E9CD-2AA4-0738C386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8" descr="Universidade de Aveiro – TIBL-Project">
            <a:extLst>
              <a:ext uri="{FF2B5EF4-FFF2-40B4-BE49-F238E27FC236}">
                <a16:creationId xmlns:a16="http://schemas.microsoft.com/office/drawing/2014/main" id="{0681337F-C36F-D6C6-5B14-8ABCA6C1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512"/>
                    </a14:imgEffect>
                    <a14:imgEffect>
                      <a14:saturation sat="10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489" y="266912"/>
            <a:ext cx="2024743" cy="75927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C23EC8D5-2819-EA62-518F-35320B74E95F}"/>
              </a:ext>
            </a:extLst>
          </p:cNvPr>
          <p:cNvSpPr txBox="1">
            <a:spLocks/>
          </p:cNvSpPr>
          <p:nvPr/>
        </p:nvSpPr>
        <p:spPr>
          <a:xfrm>
            <a:off x="418318" y="5080733"/>
            <a:ext cx="11140751" cy="159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PT" sz="1800" dirty="0"/>
              <a:t>Time Series 21/22</a:t>
            </a:r>
          </a:p>
          <a:p>
            <a:pPr algn="l">
              <a:lnSpc>
                <a:spcPct val="100000"/>
              </a:lnSpc>
            </a:pPr>
            <a:r>
              <a:rPr lang="pt-PT" sz="1800" dirty="0"/>
              <a:t>Profª. Doutora Isabel Pereira</a:t>
            </a:r>
          </a:p>
        </p:txBody>
      </p:sp>
      <p:pic>
        <p:nvPicPr>
          <p:cNvPr id="1026" name="Picture 2" descr="Qual a diferença entre 'gold' e 'golden'? - inFlux">
            <a:extLst>
              <a:ext uri="{FF2B5EF4-FFF2-40B4-BE49-F238E27FC236}">
                <a16:creationId xmlns:a16="http://schemas.microsoft.com/office/drawing/2014/main" id="{86B14B75-79EE-B199-C816-FAFA41A1F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283" y="2254186"/>
            <a:ext cx="6756611" cy="27184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05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5F8FA3AA-01B4-42C3-79FB-3D92CDA55447}"/>
              </a:ext>
            </a:extLst>
          </p:cNvPr>
          <p:cNvSpPr/>
          <p:nvPr/>
        </p:nvSpPr>
        <p:spPr>
          <a:xfrm>
            <a:off x="1" y="1505019"/>
            <a:ext cx="12192000" cy="4598537"/>
          </a:xfrm>
          <a:prstGeom prst="rect">
            <a:avLst/>
          </a:prstGeom>
          <a:solidFill>
            <a:srgbClr val="CDE9EF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20BC58A-FCA1-AB1D-EC79-BCE8B48DAD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ubtítulo 1">
            <a:extLst>
              <a:ext uri="{FF2B5EF4-FFF2-40B4-BE49-F238E27FC236}">
                <a16:creationId xmlns:a16="http://schemas.microsoft.com/office/drawing/2014/main" id="{7719129D-F146-3CAA-07A3-6C85311673DF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5400" b="1" dirty="0" err="1">
                <a:solidFill>
                  <a:srgbClr val="F16953"/>
                </a:solidFill>
              </a:rPr>
              <a:t>Train</a:t>
            </a:r>
            <a:r>
              <a:rPr lang="pt-PT" sz="5400" b="1" dirty="0">
                <a:solidFill>
                  <a:srgbClr val="F16953"/>
                </a:solidFill>
              </a:rPr>
              <a:t> </a:t>
            </a:r>
            <a:r>
              <a:rPr lang="pt-PT" sz="5400" b="1" dirty="0" err="1">
                <a:solidFill>
                  <a:srgbClr val="F16953"/>
                </a:solidFill>
              </a:rPr>
              <a:t>Test</a:t>
            </a:r>
            <a:r>
              <a:rPr lang="pt-PT" sz="5400" b="1" dirty="0">
                <a:solidFill>
                  <a:srgbClr val="F16953"/>
                </a:solidFill>
              </a:rPr>
              <a:t> Split</a:t>
            </a:r>
          </a:p>
        </p:txBody>
      </p:sp>
      <p:sp>
        <p:nvSpPr>
          <p:cNvPr id="13" name="Subtítulo 1">
            <a:extLst>
              <a:ext uri="{FF2B5EF4-FFF2-40B4-BE49-F238E27FC236}">
                <a16:creationId xmlns:a16="http://schemas.microsoft.com/office/drawing/2014/main" id="{3C4622B8-7684-DF58-70F2-F9C06FB19D32}"/>
              </a:ext>
            </a:extLst>
          </p:cNvPr>
          <p:cNvSpPr txBox="1">
            <a:spLocks/>
          </p:cNvSpPr>
          <p:nvPr/>
        </p:nvSpPr>
        <p:spPr>
          <a:xfrm>
            <a:off x="414240" y="2508753"/>
            <a:ext cx="2608881" cy="35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data are the last 200 values ​​of the previously obtained time series.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A76C961-009E-F923-E9E5-AB6537EF0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75" y="1526196"/>
            <a:ext cx="4978050" cy="4556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ubtítulo 1">
            <a:extLst>
              <a:ext uri="{FF2B5EF4-FFF2-40B4-BE49-F238E27FC236}">
                <a16:creationId xmlns:a16="http://schemas.microsoft.com/office/drawing/2014/main" id="{59B92662-1EEF-4555-0B1F-CECDB3BF1932}"/>
              </a:ext>
            </a:extLst>
          </p:cNvPr>
          <p:cNvSpPr txBox="1">
            <a:spLocks/>
          </p:cNvSpPr>
          <p:nvPr/>
        </p:nvSpPr>
        <p:spPr>
          <a:xfrm>
            <a:off x="5161334" y="5434254"/>
            <a:ext cx="3059226" cy="3347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pt-PT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</a:t>
            </a:r>
            <a:r>
              <a:rPr lang="pt-PT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pt-PT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pt-PT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Data.</a:t>
            </a:r>
          </a:p>
          <a:p>
            <a:endParaRPr lang="pt-PT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D84135-6995-B3A7-0512-1224851EAFD1}"/>
              </a:ext>
            </a:extLst>
          </p:cNvPr>
          <p:cNvSpPr txBox="1"/>
          <p:nvPr/>
        </p:nvSpPr>
        <p:spPr>
          <a:xfrm>
            <a:off x="9025813" y="3481121"/>
            <a:ext cx="2705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Values from 2021-09-21 until 2022-06-22.</a:t>
            </a:r>
            <a:endParaRPr lang="pt-PT" sz="1800" dirty="0">
              <a:solidFill>
                <a:schemeClr val="tx2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39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6B42BD4-FB8B-B105-2F2B-F223710C6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03071"/>
            <a:ext cx="2133018" cy="4619817"/>
          </a:xfrm>
        </p:spPr>
        <p:txBody>
          <a:bodyPr>
            <a:normAutofit/>
          </a:bodyPr>
          <a:lstStyle/>
          <a:p>
            <a:endParaRPr lang="pt-PT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pt-PT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 Data</a:t>
            </a:r>
          </a:p>
          <a:p>
            <a:pPr algn="r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1º </a:t>
            </a:r>
            <a:r>
              <a:rPr lang="pt-PT" sz="1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endParaRPr lang="pt-PT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pt-PT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endParaRPr lang="pt-PT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pt-PT" sz="1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pt-PT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pt-PT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 </a:t>
            </a:r>
            <a:r>
              <a:rPr lang="pt-PT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pt-PT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pt-PT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pt-PT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Diferences Data</a:t>
            </a:r>
          </a:p>
          <a:p>
            <a:pPr algn="r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2º </a:t>
            </a:r>
            <a:r>
              <a:rPr lang="pt-PT" sz="14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line</a:t>
            </a:r>
            <a:endParaRPr lang="pt-PT" sz="1400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C4C02E4-865F-D057-4D07-6A148C6FA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Subtítulo 1">
            <a:extLst>
              <a:ext uri="{FF2B5EF4-FFF2-40B4-BE49-F238E27FC236}">
                <a16:creationId xmlns:a16="http://schemas.microsoft.com/office/drawing/2014/main" id="{9F244A83-CC2D-D78E-67BE-A522308E5F11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>
                <a:solidFill>
                  <a:srgbClr val="F16953"/>
                </a:solidFill>
              </a:rPr>
              <a:t>ACF </a:t>
            </a:r>
            <a:r>
              <a:rPr lang="pt-PT" sz="5400" b="1" dirty="0" err="1">
                <a:solidFill>
                  <a:srgbClr val="F16953"/>
                </a:solidFill>
              </a:rPr>
              <a:t>and</a:t>
            </a:r>
            <a:r>
              <a:rPr lang="pt-PT" sz="5400" b="1" dirty="0">
                <a:solidFill>
                  <a:srgbClr val="F16953"/>
                </a:solidFill>
              </a:rPr>
              <a:t> PACF </a:t>
            </a:r>
            <a:r>
              <a:rPr lang="pt-PT" sz="5400" b="1" dirty="0" err="1">
                <a:solidFill>
                  <a:srgbClr val="F16953"/>
                </a:solidFill>
              </a:rPr>
              <a:t>Analysis</a:t>
            </a:r>
            <a:endParaRPr lang="pt-PT" sz="5400" b="1" dirty="0">
              <a:solidFill>
                <a:srgbClr val="F16953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5CA5407-9AC4-A9DD-3D75-96386261B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54" y="1574918"/>
            <a:ext cx="5056993" cy="461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Marcador de Posição do Texto 2">
            <a:extLst>
              <a:ext uri="{FF2B5EF4-FFF2-40B4-BE49-F238E27FC236}">
                <a16:creationId xmlns:a16="http://schemas.microsoft.com/office/drawing/2014/main" id="{FF54B360-2144-3BD9-D78B-C669AAACA237}"/>
              </a:ext>
            </a:extLst>
          </p:cNvPr>
          <p:cNvSpPr txBox="1">
            <a:spLocks/>
          </p:cNvSpPr>
          <p:nvPr/>
        </p:nvSpPr>
        <p:spPr>
          <a:xfrm>
            <a:off x="7511368" y="2435498"/>
            <a:ext cx="4425238" cy="2898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Supports the result of the stationarity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Our models will be ARIMA type, we can’t draw concrete conclusions about the parameters just looking at the ACF and PACF.</a:t>
            </a:r>
            <a:endParaRPr lang="pt-PT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27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5290AE-CEF0-F3A8-530E-6023E3F1E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377D96F6-DCC7-7093-6AA4-A4F73FA0A3EC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>
                <a:solidFill>
                  <a:srgbClr val="F16953"/>
                </a:solidFill>
              </a:rPr>
              <a:t>SARIMA </a:t>
            </a:r>
            <a:r>
              <a:rPr lang="pt-PT" sz="5400" b="1" dirty="0" err="1">
                <a:solidFill>
                  <a:srgbClr val="F16953"/>
                </a:solidFill>
              </a:rPr>
              <a:t>Models</a:t>
            </a:r>
            <a:endParaRPr lang="pt-PT" sz="5400" b="1" dirty="0">
              <a:solidFill>
                <a:srgbClr val="F16953"/>
              </a:solidFill>
            </a:endParaRP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2C974508-FCFA-9747-F9C6-0AA89017E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55" y="2634148"/>
            <a:ext cx="5295690" cy="3313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2B4EA6C3-453E-801C-1DB5-670B4C9CEA36}"/>
              </a:ext>
            </a:extLst>
          </p:cNvPr>
          <p:cNvSpPr txBox="1">
            <a:spLocks/>
          </p:cNvSpPr>
          <p:nvPr/>
        </p:nvSpPr>
        <p:spPr>
          <a:xfrm>
            <a:off x="3693367" y="2092344"/>
            <a:ext cx="4618653" cy="54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ARIMA(1,1,2)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9490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5290AE-CEF0-F3A8-530E-6023E3F1E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377D96F6-DCC7-7093-6AA4-A4F73FA0A3EC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>
                <a:solidFill>
                  <a:srgbClr val="F16953"/>
                </a:solidFill>
              </a:rPr>
              <a:t>SARIMA </a:t>
            </a:r>
            <a:r>
              <a:rPr lang="pt-PT" sz="5400" b="1" dirty="0" err="1">
                <a:solidFill>
                  <a:srgbClr val="F16953"/>
                </a:solidFill>
              </a:rPr>
              <a:t>Models</a:t>
            </a:r>
            <a:endParaRPr lang="pt-PT" sz="5400" b="1" dirty="0">
              <a:solidFill>
                <a:srgbClr val="F16953"/>
              </a:solidFill>
            </a:endParaRPr>
          </a:p>
        </p:txBody>
      </p:sp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2B4EA6C3-453E-801C-1DB5-670B4C9CEA36}"/>
              </a:ext>
            </a:extLst>
          </p:cNvPr>
          <p:cNvSpPr txBox="1">
            <a:spLocks/>
          </p:cNvSpPr>
          <p:nvPr/>
        </p:nvSpPr>
        <p:spPr>
          <a:xfrm>
            <a:off x="2513045" y="1980375"/>
            <a:ext cx="6997958" cy="64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ARIMA(3,0,3) model for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first differences data.</a:t>
            </a:r>
            <a:endParaRPr lang="pt-PT" dirty="0"/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99A4FC4F-98F0-EED7-1326-6186DFC67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55" y="2550173"/>
            <a:ext cx="5295690" cy="3630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90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C4C02E4-865F-D057-4D07-6A148C6FA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Subtítulo 1">
            <a:extLst>
              <a:ext uri="{FF2B5EF4-FFF2-40B4-BE49-F238E27FC236}">
                <a16:creationId xmlns:a16="http://schemas.microsoft.com/office/drawing/2014/main" id="{9F244A83-CC2D-D78E-67BE-A522308E5F11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>
                <a:solidFill>
                  <a:srgbClr val="F16953"/>
                </a:solidFill>
              </a:rPr>
              <a:t>SARIMA residual </a:t>
            </a:r>
            <a:r>
              <a:rPr lang="pt-PT" sz="5400" b="1" dirty="0" err="1">
                <a:solidFill>
                  <a:srgbClr val="F16953"/>
                </a:solidFill>
              </a:rPr>
              <a:t>analysis</a:t>
            </a:r>
            <a:endParaRPr lang="pt-PT" sz="5400" b="1" dirty="0">
              <a:solidFill>
                <a:srgbClr val="F16953"/>
              </a:solidFill>
            </a:endParaRPr>
          </a:p>
        </p:txBody>
      </p:sp>
      <p:sp>
        <p:nvSpPr>
          <p:cNvPr id="10" name="Marcador de Posição do Texto 2">
            <a:extLst>
              <a:ext uri="{FF2B5EF4-FFF2-40B4-BE49-F238E27FC236}">
                <a16:creationId xmlns:a16="http://schemas.microsoft.com/office/drawing/2014/main" id="{FF54B360-2144-3BD9-D78B-C669AAACA237}"/>
              </a:ext>
            </a:extLst>
          </p:cNvPr>
          <p:cNvSpPr txBox="1">
            <a:spLocks/>
          </p:cNvSpPr>
          <p:nvPr/>
        </p:nvSpPr>
        <p:spPr>
          <a:xfrm>
            <a:off x="860261" y="2650680"/>
            <a:ext cx="4425238" cy="2898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Box.test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at lag 10 to test the correlation between residuals:</a:t>
            </a:r>
          </a:p>
          <a:p>
            <a:pPr lvl="1"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The residuals aren’t a white noise at lag 10.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Shapiro and Kolmogorov-Smirnov tests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test for normality:  </a:t>
            </a:r>
          </a:p>
          <a:p>
            <a:pPr lvl="1"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Residuals do not follow a normal distribution.</a:t>
            </a:r>
          </a:p>
        </p:txBody>
      </p:sp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CEE6AA00-9081-EEA5-2695-5EC370C8AE61}"/>
              </a:ext>
            </a:extLst>
          </p:cNvPr>
          <p:cNvSpPr txBox="1">
            <a:spLocks/>
          </p:cNvSpPr>
          <p:nvPr/>
        </p:nvSpPr>
        <p:spPr>
          <a:xfrm>
            <a:off x="763554" y="1961715"/>
            <a:ext cx="4618653" cy="54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ARIMA(1,1,2)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data.</a:t>
            </a:r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6FCC8DB-09B9-779F-8698-03218CE3D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7937"/>
            <a:ext cx="5235738" cy="4787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76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C4C02E4-865F-D057-4D07-6A148C6FA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Subtítulo 1">
            <a:extLst>
              <a:ext uri="{FF2B5EF4-FFF2-40B4-BE49-F238E27FC236}">
                <a16:creationId xmlns:a16="http://schemas.microsoft.com/office/drawing/2014/main" id="{9F244A83-CC2D-D78E-67BE-A522308E5F11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>
                <a:solidFill>
                  <a:srgbClr val="F16953"/>
                </a:solidFill>
              </a:rPr>
              <a:t>SARIMA residual </a:t>
            </a:r>
            <a:r>
              <a:rPr lang="pt-PT" sz="5400" b="1" dirty="0" err="1">
                <a:solidFill>
                  <a:srgbClr val="F16953"/>
                </a:solidFill>
              </a:rPr>
              <a:t>analysis</a:t>
            </a:r>
            <a:endParaRPr lang="pt-PT" sz="5400" b="1" dirty="0">
              <a:solidFill>
                <a:srgbClr val="F16953"/>
              </a:solidFill>
            </a:endParaRPr>
          </a:p>
        </p:txBody>
      </p:sp>
      <p:sp>
        <p:nvSpPr>
          <p:cNvPr id="10" name="Marcador de Posição do Texto 2">
            <a:extLst>
              <a:ext uri="{FF2B5EF4-FFF2-40B4-BE49-F238E27FC236}">
                <a16:creationId xmlns:a16="http://schemas.microsoft.com/office/drawing/2014/main" id="{FF54B360-2144-3BD9-D78B-C669AAACA237}"/>
              </a:ext>
            </a:extLst>
          </p:cNvPr>
          <p:cNvSpPr txBox="1">
            <a:spLocks/>
          </p:cNvSpPr>
          <p:nvPr/>
        </p:nvSpPr>
        <p:spPr>
          <a:xfrm>
            <a:off x="785616" y="2861371"/>
            <a:ext cx="4425238" cy="2898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Box.test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at lag 10 to test the correlation between residuals:</a:t>
            </a:r>
          </a:p>
          <a:p>
            <a:pPr lvl="1"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The residuals are a white noise at lag 10.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Shapiro and Kolmogorov-Smirnov tests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test for normality:  </a:t>
            </a:r>
          </a:p>
          <a:p>
            <a:pPr lvl="1"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Residuals do not follow a normal distribution.</a:t>
            </a:r>
          </a:p>
        </p:txBody>
      </p:sp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CEE6AA00-9081-EEA5-2695-5EC370C8AE61}"/>
              </a:ext>
            </a:extLst>
          </p:cNvPr>
          <p:cNvSpPr txBox="1">
            <a:spLocks/>
          </p:cNvSpPr>
          <p:nvPr/>
        </p:nvSpPr>
        <p:spPr>
          <a:xfrm>
            <a:off x="688909" y="2129666"/>
            <a:ext cx="4521945" cy="113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ARIMA(3,0,3) model for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first differences data.</a:t>
            </a:r>
            <a:endParaRPr lang="pt-PT" sz="1400" dirty="0"/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470C27C-A9F7-A57F-FC6C-562F5C21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12" y="1436915"/>
            <a:ext cx="5290320" cy="4842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7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5290AE-CEF0-F3A8-530E-6023E3F1E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377D96F6-DCC7-7093-6AA4-A4F73FA0A3EC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 err="1">
                <a:solidFill>
                  <a:srgbClr val="F16953"/>
                </a:solidFill>
              </a:rPr>
              <a:t>ExponenTial</a:t>
            </a:r>
            <a:r>
              <a:rPr lang="pt-PT" sz="5400" b="1" dirty="0">
                <a:solidFill>
                  <a:srgbClr val="F16953"/>
                </a:solidFill>
              </a:rPr>
              <a:t> </a:t>
            </a:r>
            <a:r>
              <a:rPr lang="pt-PT" sz="5400" b="1" dirty="0" err="1">
                <a:solidFill>
                  <a:srgbClr val="F16953"/>
                </a:solidFill>
              </a:rPr>
              <a:t>Smoothing</a:t>
            </a:r>
            <a:r>
              <a:rPr lang="pt-PT" sz="5400" b="1" dirty="0">
                <a:solidFill>
                  <a:srgbClr val="F16953"/>
                </a:solidFill>
              </a:rPr>
              <a:t> (ETS) </a:t>
            </a:r>
            <a:r>
              <a:rPr lang="pt-PT" sz="5400" b="1" dirty="0" err="1">
                <a:solidFill>
                  <a:srgbClr val="F16953"/>
                </a:solidFill>
              </a:rPr>
              <a:t>Models</a:t>
            </a:r>
            <a:endParaRPr lang="pt-PT" sz="5400" b="1" dirty="0">
              <a:solidFill>
                <a:srgbClr val="F16953"/>
              </a:solidFill>
            </a:endParaRPr>
          </a:p>
        </p:txBody>
      </p:sp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2B4EA6C3-453E-801C-1DB5-670B4C9CEA36}"/>
              </a:ext>
            </a:extLst>
          </p:cNvPr>
          <p:cNvSpPr txBox="1">
            <a:spLocks/>
          </p:cNvSpPr>
          <p:nvPr/>
        </p:nvSpPr>
        <p:spPr>
          <a:xfrm>
            <a:off x="3693367" y="2092344"/>
            <a:ext cx="4618653" cy="54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ETS(M,A,N)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data.</a:t>
            </a:r>
          </a:p>
          <a:p>
            <a:endParaRPr lang="pt-PT" dirty="0"/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FA69FABB-3525-2D9E-B66D-4DD9F35E9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54" b="14622"/>
          <a:stretch/>
        </p:blipFill>
        <p:spPr>
          <a:xfrm>
            <a:off x="4456931" y="2842301"/>
            <a:ext cx="3278138" cy="3482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86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5290AE-CEF0-F3A8-530E-6023E3F1E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377D96F6-DCC7-7093-6AA4-A4F73FA0A3EC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 err="1">
                <a:solidFill>
                  <a:srgbClr val="F16953"/>
                </a:solidFill>
              </a:rPr>
              <a:t>ExponenTial</a:t>
            </a:r>
            <a:r>
              <a:rPr lang="pt-PT" sz="5400" b="1" dirty="0">
                <a:solidFill>
                  <a:srgbClr val="F16953"/>
                </a:solidFill>
              </a:rPr>
              <a:t> </a:t>
            </a:r>
            <a:r>
              <a:rPr lang="pt-PT" sz="5400" b="1" dirty="0" err="1">
                <a:solidFill>
                  <a:srgbClr val="F16953"/>
                </a:solidFill>
              </a:rPr>
              <a:t>Smoothing</a:t>
            </a:r>
            <a:r>
              <a:rPr lang="pt-PT" sz="5400" b="1" dirty="0">
                <a:solidFill>
                  <a:srgbClr val="F16953"/>
                </a:solidFill>
              </a:rPr>
              <a:t> (ETS) </a:t>
            </a:r>
            <a:r>
              <a:rPr lang="pt-PT" sz="5400" b="1" dirty="0" err="1">
                <a:solidFill>
                  <a:srgbClr val="F16953"/>
                </a:solidFill>
              </a:rPr>
              <a:t>Models</a:t>
            </a:r>
            <a:endParaRPr lang="pt-PT" sz="5400" b="1" dirty="0">
              <a:solidFill>
                <a:srgbClr val="F16953"/>
              </a:solidFill>
            </a:endParaRPr>
          </a:p>
        </p:txBody>
      </p:sp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2B4EA6C3-453E-801C-1DB5-670B4C9CEA36}"/>
              </a:ext>
            </a:extLst>
          </p:cNvPr>
          <p:cNvSpPr txBox="1">
            <a:spLocks/>
          </p:cNvSpPr>
          <p:nvPr/>
        </p:nvSpPr>
        <p:spPr>
          <a:xfrm>
            <a:off x="2360645" y="2176318"/>
            <a:ext cx="7259216" cy="60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ETS(A,N,N) model for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first differences data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pt-PT" dirty="0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A2F00E73-FC1B-BCC5-FA5C-A26B8D73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685" b="18539"/>
          <a:stretch/>
        </p:blipFill>
        <p:spPr>
          <a:xfrm>
            <a:off x="4276423" y="2901821"/>
            <a:ext cx="3639153" cy="3184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32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C4C02E4-865F-D057-4D07-6A148C6FA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Subtítulo 1">
            <a:extLst>
              <a:ext uri="{FF2B5EF4-FFF2-40B4-BE49-F238E27FC236}">
                <a16:creationId xmlns:a16="http://schemas.microsoft.com/office/drawing/2014/main" id="{9F244A83-CC2D-D78E-67BE-A522308E5F11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>
                <a:solidFill>
                  <a:srgbClr val="F16953"/>
                </a:solidFill>
              </a:rPr>
              <a:t>SARIMA residual </a:t>
            </a:r>
            <a:r>
              <a:rPr lang="pt-PT" sz="5400" b="1" dirty="0" err="1">
                <a:solidFill>
                  <a:srgbClr val="F16953"/>
                </a:solidFill>
              </a:rPr>
              <a:t>analysis</a:t>
            </a:r>
            <a:endParaRPr lang="pt-PT" sz="5400" b="1" dirty="0">
              <a:solidFill>
                <a:srgbClr val="F16953"/>
              </a:solidFill>
            </a:endParaRPr>
          </a:p>
        </p:txBody>
      </p:sp>
      <p:sp>
        <p:nvSpPr>
          <p:cNvPr id="10" name="Marcador de Posição do Texto 2">
            <a:extLst>
              <a:ext uri="{FF2B5EF4-FFF2-40B4-BE49-F238E27FC236}">
                <a16:creationId xmlns:a16="http://schemas.microsoft.com/office/drawing/2014/main" id="{FF54B360-2144-3BD9-D78B-C669AAACA237}"/>
              </a:ext>
            </a:extLst>
          </p:cNvPr>
          <p:cNvSpPr txBox="1">
            <a:spLocks/>
          </p:cNvSpPr>
          <p:nvPr/>
        </p:nvSpPr>
        <p:spPr>
          <a:xfrm>
            <a:off x="860260" y="2191092"/>
            <a:ext cx="4425238" cy="4034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Box.test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at lag 10 to test the correlation between residuals:</a:t>
            </a:r>
          </a:p>
          <a:p>
            <a:pPr lvl="1"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The residuals aren’t a white noise at lag 10.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Ljung</a:t>
            </a:r>
            <a:r>
              <a:rPr lang="pt-P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-Box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test the correlation between residuals: </a:t>
            </a:r>
          </a:p>
          <a:p>
            <a:pPr lvl="1"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For a total of 510,666 used lags, there is correlation between residuals.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Shapiro and Kolmogorov-Smirnov tests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test for normality:  </a:t>
            </a:r>
          </a:p>
          <a:p>
            <a:pPr lvl="1"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Residuals do not follow a normal distribution.</a:t>
            </a:r>
          </a:p>
        </p:txBody>
      </p:sp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CEE6AA00-9081-EEA5-2695-5EC370C8AE61}"/>
              </a:ext>
            </a:extLst>
          </p:cNvPr>
          <p:cNvSpPr txBox="1">
            <a:spLocks/>
          </p:cNvSpPr>
          <p:nvPr/>
        </p:nvSpPr>
        <p:spPr>
          <a:xfrm>
            <a:off x="763552" y="1831086"/>
            <a:ext cx="4618653" cy="54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ETS(M,A,N)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data.</a:t>
            </a:r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31AD7F9-D53D-6E6D-0205-09E2E484A0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96289"/>
            <a:ext cx="5064702" cy="4629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030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C4C02E4-865F-D057-4D07-6A148C6FA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Subtítulo 1">
            <a:extLst>
              <a:ext uri="{FF2B5EF4-FFF2-40B4-BE49-F238E27FC236}">
                <a16:creationId xmlns:a16="http://schemas.microsoft.com/office/drawing/2014/main" id="{9F244A83-CC2D-D78E-67BE-A522308E5F11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>
                <a:solidFill>
                  <a:srgbClr val="F16953"/>
                </a:solidFill>
              </a:rPr>
              <a:t>SARIMA residual </a:t>
            </a:r>
            <a:r>
              <a:rPr lang="pt-PT" sz="5400" b="1" dirty="0" err="1">
                <a:solidFill>
                  <a:srgbClr val="F16953"/>
                </a:solidFill>
              </a:rPr>
              <a:t>analysis</a:t>
            </a:r>
            <a:endParaRPr lang="pt-PT" sz="5400" b="1" dirty="0">
              <a:solidFill>
                <a:srgbClr val="F16953"/>
              </a:solidFill>
            </a:endParaRPr>
          </a:p>
        </p:txBody>
      </p:sp>
      <p:sp>
        <p:nvSpPr>
          <p:cNvPr id="10" name="Marcador de Posição do Texto 2">
            <a:extLst>
              <a:ext uri="{FF2B5EF4-FFF2-40B4-BE49-F238E27FC236}">
                <a16:creationId xmlns:a16="http://schemas.microsoft.com/office/drawing/2014/main" id="{FF54B360-2144-3BD9-D78B-C669AAACA237}"/>
              </a:ext>
            </a:extLst>
          </p:cNvPr>
          <p:cNvSpPr txBox="1">
            <a:spLocks/>
          </p:cNvSpPr>
          <p:nvPr/>
        </p:nvSpPr>
        <p:spPr>
          <a:xfrm>
            <a:off x="860259" y="2321719"/>
            <a:ext cx="4425238" cy="4034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Box.test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at lag 10 to test the correlation between residuals:</a:t>
            </a:r>
          </a:p>
          <a:p>
            <a:pPr lvl="1"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The residuals aren’t a white noise at lag 10.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Ljung</a:t>
            </a:r>
            <a:r>
              <a:rPr lang="pt-P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-Box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test the correlation between residuals: </a:t>
            </a:r>
          </a:p>
          <a:p>
            <a:pPr lvl="1"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For a total of 510,666 used lags, there is correlation between residuals.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Shapiro and Kolmogorov-Smirnov tests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test for normality:  </a:t>
            </a:r>
          </a:p>
          <a:p>
            <a:pPr lvl="1"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Residuals do not follow a normal distribution.</a:t>
            </a:r>
          </a:p>
        </p:txBody>
      </p:sp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CEE6AA00-9081-EEA5-2695-5EC370C8AE61}"/>
              </a:ext>
            </a:extLst>
          </p:cNvPr>
          <p:cNvSpPr txBox="1">
            <a:spLocks/>
          </p:cNvSpPr>
          <p:nvPr/>
        </p:nvSpPr>
        <p:spPr>
          <a:xfrm>
            <a:off x="763552" y="1831085"/>
            <a:ext cx="4618653" cy="1080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ETS(A,N,N) model for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first differences data.</a:t>
            </a:r>
            <a:endParaRPr lang="pt-PT" sz="1400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1724C0-8C25-0251-F786-2C3CDB3CB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97" y="2071396"/>
            <a:ext cx="5941206" cy="383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06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BB406AF-E0AF-989B-5FF9-1178DC523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78224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FFC000"/>
                </a:solidFill>
              </a:rPr>
              <a:t>Introduction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5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8271B387-38CC-AC24-163B-23DA50AA5B27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I</a:t>
            </a:r>
            <a:r>
              <a:rPr lang="en-US" sz="1700" dirty="0">
                <a:solidFill>
                  <a:schemeClr val="tx1"/>
                </a:solidFill>
                <a:effectLst/>
                <a:latin typeface="+mn-lt"/>
              </a:rPr>
              <a:t>s a scarce material, thus, its value is completely based around its durability and quality, which has been maintained over time.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Nowadays </a:t>
            </a:r>
            <a:r>
              <a:rPr lang="en-US" sz="1700" dirty="0">
                <a:solidFill>
                  <a:schemeClr val="tx1"/>
                </a:solidFill>
                <a:effectLst/>
                <a:latin typeface="+mn-lt"/>
              </a:rPr>
              <a:t>gold came to be regarded primarily as a store of value.</a:t>
            </a:r>
          </a:p>
          <a:p>
            <a:pPr algn="l">
              <a:lnSpc>
                <a:spcPct val="90000"/>
              </a:lnSpc>
            </a:pPr>
            <a:endParaRPr lang="en-US" sz="170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effectLst/>
                <a:latin typeface="+mn-lt"/>
              </a:rPr>
              <a:t>It is very important to have a forecast of the price of gold.</a:t>
            </a:r>
            <a:endParaRPr lang="en-US" sz="17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1" name="Picture 3" descr="Portas de cofre | Gunnebo Safe Storage">
            <a:extLst>
              <a:ext uri="{FF2B5EF4-FFF2-40B4-BE49-F238E27FC236}">
                <a16:creationId xmlns:a16="http://schemas.microsoft.com/office/drawing/2014/main" id="{89DB70F0-C201-5B23-F3B4-EC4F15F5A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0" r="26220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0FB388-32E7-7F43-DA78-C7BCFE513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792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5290AE-CEF0-F3A8-530E-6023E3F1E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377D96F6-DCC7-7093-6AA4-A4F73FA0A3EC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 err="1">
                <a:solidFill>
                  <a:srgbClr val="7030A0"/>
                </a:solidFill>
              </a:rPr>
              <a:t>Forescasts</a:t>
            </a:r>
            <a:endParaRPr lang="pt-PT" sz="5400" b="1" dirty="0">
              <a:solidFill>
                <a:srgbClr val="7030A0"/>
              </a:solidFill>
            </a:endParaRPr>
          </a:p>
        </p:txBody>
      </p:sp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2B4EA6C3-453E-801C-1DB5-670B4C9CEA36}"/>
              </a:ext>
            </a:extLst>
          </p:cNvPr>
          <p:cNvSpPr txBox="1">
            <a:spLocks/>
          </p:cNvSpPr>
          <p:nvPr/>
        </p:nvSpPr>
        <p:spPr>
          <a:xfrm>
            <a:off x="-426097" y="1625614"/>
            <a:ext cx="7259216" cy="60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ARIMA(1,1,2)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400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EEEE35C-8542-4371-6000-D9E54323B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80" y="1625614"/>
            <a:ext cx="4953635" cy="4526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EA1D9BB-3604-8BD2-EF85-C15D18EE5AEC}"/>
              </a:ext>
            </a:extLst>
          </p:cNvPr>
          <p:cNvSpPr txBox="1"/>
          <p:nvPr/>
        </p:nvSpPr>
        <p:spPr>
          <a:xfrm>
            <a:off x="918431" y="3077858"/>
            <a:ext cx="4953635" cy="222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RMSE (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Error)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0.0121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MASE (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Absolute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Standardized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Error)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0.05473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RMSE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0.0571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MASE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0.31897</a:t>
            </a:r>
          </a:p>
        </p:txBody>
      </p:sp>
    </p:spTree>
    <p:extLst>
      <p:ext uri="{BB962C8B-B14F-4D97-AF65-F5344CB8AC3E}">
        <p14:creationId xmlns:p14="http://schemas.microsoft.com/office/powerpoint/2010/main" val="353773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5290AE-CEF0-F3A8-530E-6023E3F1E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377D96F6-DCC7-7093-6AA4-A4F73FA0A3EC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 err="1">
                <a:solidFill>
                  <a:srgbClr val="7030A0"/>
                </a:solidFill>
              </a:rPr>
              <a:t>Forescasts</a:t>
            </a:r>
            <a:endParaRPr lang="pt-PT" sz="5400" b="1" dirty="0">
              <a:solidFill>
                <a:srgbClr val="7030A0"/>
              </a:solidFill>
            </a:endParaRPr>
          </a:p>
        </p:txBody>
      </p:sp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2B4EA6C3-453E-801C-1DB5-670B4C9CEA36}"/>
              </a:ext>
            </a:extLst>
          </p:cNvPr>
          <p:cNvSpPr txBox="1">
            <a:spLocks/>
          </p:cNvSpPr>
          <p:nvPr/>
        </p:nvSpPr>
        <p:spPr>
          <a:xfrm>
            <a:off x="301691" y="1746912"/>
            <a:ext cx="5940489" cy="1192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ARIMA(3,0,3) model for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first differences data.</a:t>
            </a:r>
            <a:endParaRPr lang="pt-PT" sz="1400" dirty="0"/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EA1D9BB-3604-8BD2-EF85-C15D18EE5AEC}"/>
              </a:ext>
            </a:extLst>
          </p:cNvPr>
          <p:cNvSpPr txBox="1"/>
          <p:nvPr/>
        </p:nvSpPr>
        <p:spPr>
          <a:xfrm>
            <a:off x="795117" y="3068528"/>
            <a:ext cx="4953635" cy="222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RMSE (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Error)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0.0120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MASE (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Absolute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Standardized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Error)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0.6614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RMSE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0.0092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MASE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0.5807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45A07E0-22C3-66E9-625C-BBB8468B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95" y="2147943"/>
            <a:ext cx="5491775" cy="3541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18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5290AE-CEF0-F3A8-530E-6023E3F1E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377D96F6-DCC7-7093-6AA4-A4F73FA0A3EC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 err="1">
                <a:solidFill>
                  <a:srgbClr val="7030A0"/>
                </a:solidFill>
              </a:rPr>
              <a:t>Forescasts</a:t>
            </a:r>
            <a:endParaRPr lang="pt-PT" sz="5400" b="1" dirty="0">
              <a:solidFill>
                <a:srgbClr val="7030A0"/>
              </a:solidFill>
            </a:endParaRPr>
          </a:p>
        </p:txBody>
      </p:sp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2B4EA6C3-453E-801C-1DB5-670B4C9CEA36}"/>
              </a:ext>
            </a:extLst>
          </p:cNvPr>
          <p:cNvSpPr txBox="1">
            <a:spLocks/>
          </p:cNvSpPr>
          <p:nvPr/>
        </p:nvSpPr>
        <p:spPr>
          <a:xfrm>
            <a:off x="-426097" y="1625614"/>
            <a:ext cx="7259216" cy="60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ETS(M,A,N)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data.</a:t>
            </a:r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EA1D9BB-3604-8BD2-EF85-C15D18EE5AEC}"/>
              </a:ext>
            </a:extLst>
          </p:cNvPr>
          <p:cNvSpPr txBox="1"/>
          <p:nvPr/>
        </p:nvSpPr>
        <p:spPr>
          <a:xfrm>
            <a:off x="918431" y="3077858"/>
            <a:ext cx="4953635" cy="222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RMSE (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Error)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0.0120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MASE (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Absolute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Standardized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Error)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0.0546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RMSE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0.0298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MASE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0.1538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187178A-8107-5F23-6FBA-647E4666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982" y="1496717"/>
            <a:ext cx="5124107" cy="4682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435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5290AE-CEF0-F3A8-530E-6023E3F1E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377D96F6-DCC7-7093-6AA4-A4F73FA0A3EC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 err="1">
                <a:solidFill>
                  <a:srgbClr val="7030A0"/>
                </a:solidFill>
              </a:rPr>
              <a:t>Forescasts</a:t>
            </a:r>
            <a:endParaRPr lang="pt-PT" sz="5400" b="1" dirty="0">
              <a:solidFill>
                <a:srgbClr val="7030A0"/>
              </a:solidFill>
            </a:endParaRPr>
          </a:p>
        </p:txBody>
      </p:sp>
      <p:sp>
        <p:nvSpPr>
          <p:cNvPr id="7" name="Marcador de Posição do Texto 2">
            <a:extLst>
              <a:ext uri="{FF2B5EF4-FFF2-40B4-BE49-F238E27FC236}">
                <a16:creationId xmlns:a16="http://schemas.microsoft.com/office/drawing/2014/main" id="{2B4EA6C3-453E-801C-1DB5-670B4C9CEA36}"/>
              </a:ext>
            </a:extLst>
          </p:cNvPr>
          <p:cNvSpPr txBox="1">
            <a:spLocks/>
          </p:cNvSpPr>
          <p:nvPr/>
        </p:nvSpPr>
        <p:spPr>
          <a:xfrm>
            <a:off x="414240" y="1793565"/>
            <a:ext cx="5483289" cy="110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ETS(A,N,N) model for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first differences data.</a:t>
            </a:r>
            <a:endParaRPr lang="pt-PT" sz="1400" dirty="0"/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EA1D9BB-3604-8BD2-EF85-C15D18EE5AEC}"/>
              </a:ext>
            </a:extLst>
          </p:cNvPr>
          <p:cNvSpPr txBox="1"/>
          <p:nvPr/>
        </p:nvSpPr>
        <p:spPr>
          <a:xfrm>
            <a:off x="918431" y="3077858"/>
            <a:ext cx="4953635" cy="222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RMSE (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Square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Error)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0.0121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MASE (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Absolute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Standardized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Error)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0.6610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RMSE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0.00919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PT" sz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MASE </a:t>
            </a:r>
            <a:r>
              <a:rPr lang="pt-PT" dirty="0" err="1">
                <a:latin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0.5806</a:t>
            </a:r>
            <a:endParaRPr lang="pt-PT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3E6791-05EF-76E5-DB48-5F8D2B0CF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38" y="1186970"/>
            <a:ext cx="5092065" cy="46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2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BB406AF-E0AF-989B-5FF9-1178DC523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743" y="1517465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67" name="Arc 206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8271B387-38CC-AC24-163B-23DA50AA5B27}"/>
              </a:ext>
            </a:extLst>
          </p:cNvPr>
          <p:cNvSpPr txBox="1">
            <a:spLocks/>
          </p:cNvSpPr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algn="l">
              <a:lnSpc>
                <a:spcPct val="90000"/>
              </a:lnSpc>
              <a:spcAft>
                <a:spcPts val="800"/>
              </a:spcAft>
            </a:pPr>
            <a:endParaRPr lang="en-US" sz="1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28600" algn="l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The most accurate is the ETS model with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logarithmized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data. With RMSE of 0.0120, and a MASE of 0.0546 for training data. In the test data, an RMSE of 0.0298 and a MASE of 0.1538 were obtained.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0FB388-32E7-7F43-DA78-C7BCFE513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14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FB3F1-CBFC-1733-3A8C-7FD249259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212" y="1785021"/>
            <a:ext cx="11140751" cy="830264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b="1" dirty="0" err="1">
                <a:effectLst/>
                <a:ea typeface="Garamond" panose="02020404030301010803" pitchFamily="18" charset="0"/>
                <a:cs typeface="Garamond" panose="02020404030301010803" pitchFamily="18" charset="0"/>
              </a:rPr>
              <a:t>Bibliography</a:t>
            </a:r>
            <a:br>
              <a:rPr lang="pt-PT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PT" dirty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65F2146F-3372-E9CD-2AA4-0738C386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23EC8D5-2819-EA62-518F-35320B74E95F}"/>
              </a:ext>
            </a:extLst>
          </p:cNvPr>
          <p:cNvSpPr txBox="1">
            <a:spLocks/>
          </p:cNvSpPr>
          <p:nvPr/>
        </p:nvSpPr>
        <p:spPr>
          <a:xfrm>
            <a:off x="1174102" y="2340112"/>
            <a:ext cx="9843796" cy="312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PT" sz="1800" dirty="0" err="1"/>
              <a:t>Athanasopoulos</a:t>
            </a:r>
            <a:r>
              <a:rPr lang="pt-PT" sz="1800" dirty="0"/>
              <a:t>, G., &amp; </a:t>
            </a:r>
            <a:r>
              <a:rPr lang="pt-PT" sz="1800" dirty="0" err="1"/>
              <a:t>Hyndman</a:t>
            </a:r>
            <a:r>
              <a:rPr lang="pt-PT" sz="1800" dirty="0"/>
              <a:t>, R. (2018). </a:t>
            </a:r>
            <a:r>
              <a:rPr lang="pt-PT" sz="1800" dirty="0" err="1"/>
              <a:t>Forecasting</a:t>
            </a:r>
            <a:r>
              <a:rPr lang="pt-PT" sz="1800" dirty="0"/>
              <a:t>: </a:t>
            </a:r>
            <a:r>
              <a:rPr lang="pt-PT" sz="1800" dirty="0" err="1"/>
              <a:t>Principles</a:t>
            </a:r>
            <a:r>
              <a:rPr lang="pt-PT" sz="1800" dirty="0"/>
              <a:t> </a:t>
            </a:r>
            <a:r>
              <a:rPr lang="pt-PT" sz="1800" dirty="0" err="1"/>
              <a:t>and</a:t>
            </a:r>
            <a:r>
              <a:rPr lang="pt-PT" sz="1800" dirty="0"/>
              <a:t> </a:t>
            </a:r>
            <a:r>
              <a:rPr lang="pt-PT" sz="1800" dirty="0" err="1"/>
              <a:t>Practice</a:t>
            </a:r>
            <a:r>
              <a:rPr lang="pt-PT" sz="1800" dirty="0"/>
              <a:t> 2nd </a:t>
            </a:r>
            <a:r>
              <a:rPr lang="pt-PT" sz="1800" dirty="0" err="1"/>
              <a:t>Edition</a:t>
            </a:r>
            <a:r>
              <a:rPr lang="pt-PT" sz="1800" dirty="0"/>
              <a:t>. </a:t>
            </a:r>
            <a:r>
              <a:rPr lang="pt-PT" sz="1800" dirty="0" err="1"/>
              <a:t>Monash</a:t>
            </a:r>
            <a:r>
              <a:rPr lang="pt-PT" sz="1800" dirty="0"/>
              <a:t> </a:t>
            </a:r>
            <a:r>
              <a:rPr lang="pt-PT" sz="1800" dirty="0" err="1"/>
              <a:t>University</a:t>
            </a:r>
            <a:r>
              <a:rPr lang="pt-PT" sz="1800" dirty="0"/>
              <a:t>, </a:t>
            </a:r>
            <a:r>
              <a:rPr lang="pt-PT" sz="1800" dirty="0" err="1"/>
              <a:t>Australia</a:t>
            </a:r>
            <a:r>
              <a:rPr lang="pt-PT" sz="1800" dirty="0"/>
              <a:t>: </a:t>
            </a:r>
            <a:r>
              <a:rPr lang="pt-PT" sz="1800" dirty="0" err="1"/>
              <a:t>Texts</a:t>
            </a:r>
            <a:r>
              <a:rPr lang="pt-PT" sz="1800" dirty="0"/>
              <a:t>.</a:t>
            </a:r>
          </a:p>
          <a:p>
            <a:pPr algn="l">
              <a:lnSpc>
                <a:spcPct val="100000"/>
              </a:lnSpc>
            </a:pPr>
            <a:r>
              <a:rPr lang="pt-PT" sz="1800" dirty="0" err="1"/>
              <a:t>Hyndman</a:t>
            </a:r>
            <a:r>
              <a:rPr lang="pt-PT" sz="1800" dirty="0"/>
              <a:t>, R., </a:t>
            </a:r>
            <a:r>
              <a:rPr lang="pt-PT" sz="1800" dirty="0" err="1"/>
              <a:t>Koehler</a:t>
            </a:r>
            <a:r>
              <a:rPr lang="pt-PT" sz="1800" dirty="0"/>
              <a:t>, A., </a:t>
            </a:r>
            <a:r>
              <a:rPr lang="pt-PT" sz="1800" dirty="0" err="1"/>
              <a:t>Ord</a:t>
            </a:r>
            <a:r>
              <a:rPr lang="pt-PT" sz="1800" dirty="0"/>
              <a:t>, J., &amp; </a:t>
            </a:r>
            <a:r>
              <a:rPr lang="pt-PT" sz="1800" dirty="0" err="1"/>
              <a:t>Snyder</a:t>
            </a:r>
            <a:r>
              <a:rPr lang="pt-PT" sz="1800" dirty="0"/>
              <a:t>, R. (2011). </a:t>
            </a:r>
            <a:r>
              <a:rPr lang="pt-PT" sz="1800" dirty="0" err="1"/>
              <a:t>Forecasting</a:t>
            </a:r>
            <a:r>
              <a:rPr lang="pt-PT" sz="1800" dirty="0"/>
              <a:t> </a:t>
            </a:r>
            <a:r>
              <a:rPr lang="pt-PT" sz="1800" dirty="0" err="1"/>
              <a:t>with</a:t>
            </a:r>
            <a:r>
              <a:rPr lang="pt-PT" sz="1800" dirty="0"/>
              <a:t> Exponential </a:t>
            </a:r>
            <a:r>
              <a:rPr lang="pt-PT" sz="1800" dirty="0" err="1"/>
              <a:t>Smoothing</a:t>
            </a:r>
            <a:r>
              <a:rPr lang="pt-PT" sz="1800" dirty="0"/>
              <a:t>: </a:t>
            </a:r>
            <a:r>
              <a:rPr lang="pt-PT" sz="1800" dirty="0" err="1"/>
              <a:t>The</a:t>
            </a:r>
            <a:r>
              <a:rPr lang="pt-PT" sz="1800" dirty="0"/>
              <a:t> </a:t>
            </a:r>
            <a:r>
              <a:rPr lang="pt-PT" sz="1800" dirty="0" err="1"/>
              <a:t>State</a:t>
            </a:r>
            <a:r>
              <a:rPr lang="pt-PT" sz="1800" dirty="0"/>
              <a:t> </a:t>
            </a:r>
            <a:r>
              <a:rPr lang="pt-PT" sz="1800" dirty="0" err="1"/>
              <a:t>Space</a:t>
            </a:r>
            <a:r>
              <a:rPr lang="pt-PT" sz="1800" dirty="0"/>
              <a:t> </a:t>
            </a:r>
            <a:r>
              <a:rPr lang="pt-PT" sz="1800" dirty="0" err="1"/>
              <a:t>Approach</a:t>
            </a:r>
            <a:r>
              <a:rPr lang="pt-PT" sz="1800" dirty="0"/>
              <a:t>. </a:t>
            </a:r>
          </a:p>
          <a:p>
            <a:pPr algn="l">
              <a:lnSpc>
                <a:spcPct val="100000"/>
              </a:lnSpc>
            </a:pPr>
            <a:r>
              <a:rPr lang="pt-PT" sz="1800" dirty="0"/>
              <a:t>Pereira, I. (2021/2022). Time Series: </a:t>
            </a:r>
            <a:r>
              <a:rPr lang="pt-PT" sz="1800" dirty="0" err="1"/>
              <a:t>Section</a:t>
            </a:r>
            <a:r>
              <a:rPr lang="pt-PT" sz="1800" dirty="0"/>
              <a:t> 3. </a:t>
            </a:r>
            <a:r>
              <a:rPr lang="pt-PT" sz="1800" dirty="0" err="1"/>
              <a:t>Modeling</a:t>
            </a:r>
            <a:r>
              <a:rPr lang="pt-PT" sz="1800" dirty="0"/>
              <a:t> SARIMA processes.</a:t>
            </a:r>
          </a:p>
          <a:p>
            <a:pPr algn="l">
              <a:lnSpc>
                <a:spcPct val="100000"/>
              </a:lnSpc>
            </a:pPr>
            <a:r>
              <a:rPr lang="pt-PT" sz="1800" dirty="0"/>
              <a:t>Pereira, I. (2021/2022). Time Series: </a:t>
            </a:r>
            <a:r>
              <a:rPr lang="pt-PT" sz="1800" dirty="0" err="1"/>
              <a:t>Section</a:t>
            </a:r>
            <a:r>
              <a:rPr lang="pt-PT" sz="1800" dirty="0"/>
              <a:t> 4. </a:t>
            </a:r>
            <a:r>
              <a:rPr lang="pt-PT" sz="1800" dirty="0" err="1"/>
              <a:t>Forecast</a:t>
            </a:r>
            <a:r>
              <a:rPr lang="pt-PT" sz="1800" dirty="0"/>
              <a:t>.</a:t>
            </a:r>
          </a:p>
          <a:p>
            <a:pPr algn="l">
              <a:lnSpc>
                <a:spcPct val="100000"/>
              </a:lnSpc>
            </a:pPr>
            <a:r>
              <a:rPr lang="pt-PT" sz="1800" dirty="0"/>
              <a:t>Pereira, I. (2021/2022). Time Series: </a:t>
            </a:r>
            <a:r>
              <a:rPr lang="pt-PT" sz="1800" dirty="0" err="1"/>
              <a:t>Section</a:t>
            </a:r>
            <a:r>
              <a:rPr lang="pt-PT" sz="1800" dirty="0"/>
              <a:t> 6. Exponential </a:t>
            </a:r>
            <a:r>
              <a:rPr lang="pt-PT" sz="1800" dirty="0" err="1"/>
              <a:t>Smoothing</a:t>
            </a:r>
            <a:r>
              <a:rPr lang="pt-PT" sz="1800" dirty="0"/>
              <a:t> </a:t>
            </a:r>
            <a:r>
              <a:rPr lang="pt-PT" sz="1800" dirty="0" err="1"/>
              <a:t>Methods</a:t>
            </a:r>
            <a:r>
              <a:rPr lang="pt-PT" sz="1800" dirty="0"/>
              <a:t>.</a:t>
            </a:r>
          </a:p>
          <a:p>
            <a:pPr algn="l">
              <a:lnSpc>
                <a:spcPct val="100000"/>
              </a:lnSpc>
            </a:pPr>
            <a:r>
              <a:rPr lang="pt-PT" sz="1800" dirty="0" err="1"/>
              <a:t>Shewhart</a:t>
            </a:r>
            <a:r>
              <a:rPr lang="pt-PT" sz="1800" dirty="0"/>
              <a:t>, A., &amp; </a:t>
            </a:r>
            <a:r>
              <a:rPr lang="pt-PT" sz="1800" dirty="0" err="1"/>
              <a:t>S.Wilks</a:t>
            </a:r>
            <a:r>
              <a:rPr lang="pt-PT" sz="1800" dirty="0"/>
              <a:t>, S. (2010). Time Series </a:t>
            </a:r>
            <a:r>
              <a:rPr lang="pt-PT" sz="1800" dirty="0" err="1"/>
              <a:t>Application</a:t>
            </a:r>
            <a:r>
              <a:rPr lang="pt-PT" sz="1800" dirty="0"/>
              <a:t> to </a:t>
            </a:r>
            <a:r>
              <a:rPr lang="pt-PT" sz="1800" dirty="0" err="1"/>
              <a:t>Finance</a:t>
            </a:r>
            <a:r>
              <a:rPr lang="pt-PT" sz="1800" dirty="0"/>
              <a:t>. </a:t>
            </a:r>
          </a:p>
          <a:p>
            <a:pPr algn="l">
              <a:lnSpc>
                <a:spcPct val="100000"/>
              </a:lnSpc>
            </a:pP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227308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5F8FA3AA-01B4-42C3-79FB-3D92CDA55447}"/>
              </a:ext>
            </a:extLst>
          </p:cNvPr>
          <p:cNvSpPr/>
          <p:nvPr/>
        </p:nvSpPr>
        <p:spPr>
          <a:xfrm>
            <a:off x="0" y="1514350"/>
            <a:ext cx="12605657" cy="4598537"/>
          </a:xfrm>
          <a:prstGeom prst="rect">
            <a:avLst/>
          </a:prstGeom>
          <a:solidFill>
            <a:srgbClr val="B9E1E9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20BC58A-FCA1-AB1D-EC79-BCE8B48DAD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Subtítulo 1">
            <a:extLst>
              <a:ext uri="{FF2B5EF4-FFF2-40B4-BE49-F238E27FC236}">
                <a16:creationId xmlns:a16="http://schemas.microsoft.com/office/drawing/2014/main" id="{7719129D-F146-3CAA-07A3-6C85311673DF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5400" b="1" dirty="0" err="1"/>
              <a:t>DataSet</a:t>
            </a:r>
            <a:endParaRPr lang="pt-PT" sz="5400" b="1" dirty="0"/>
          </a:p>
        </p:txBody>
      </p:sp>
      <p:sp>
        <p:nvSpPr>
          <p:cNvPr id="8" name="Subtítulo 1">
            <a:extLst>
              <a:ext uri="{FF2B5EF4-FFF2-40B4-BE49-F238E27FC236}">
                <a16:creationId xmlns:a16="http://schemas.microsoft.com/office/drawing/2014/main" id="{C3F359F2-7A4C-5B60-8646-678633F85CFB}"/>
              </a:ext>
            </a:extLst>
          </p:cNvPr>
          <p:cNvSpPr txBox="1">
            <a:spLocks/>
          </p:cNvSpPr>
          <p:nvPr/>
        </p:nvSpPr>
        <p:spPr>
          <a:xfrm>
            <a:off x="414240" y="2195534"/>
            <a:ext cx="6378446" cy="1618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PT" sz="18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Taken</a:t>
            </a:r>
            <a:r>
              <a:rPr lang="pt-PT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pt-PT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pt-PT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website, presente in </a:t>
            </a:r>
            <a:r>
              <a:rPr lang="pt-PT" sz="18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pt-PT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folowing</a:t>
            </a:r>
            <a:r>
              <a:rPr lang="pt-PT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link:</a:t>
            </a:r>
          </a:p>
          <a:p>
            <a:r>
              <a:rPr lang="pt-PT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https://www.kaggle.com/datasets/psycon/daily-gold-price-historical-data</a:t>
            </a:r>
            <a:endParaRPr lang="pt-PT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13" name="Subtítulo 1">
            <a:extLst>
              <a:ext uri="{FF2B5EF4-FFF2-40B4-BE49-F238E27FC236}">
                <a16:creationId xmlns:a16="http://schemas.microsoft.com/office/drawing/2014/main" id="{3C4622B8-7684-DF58-70F2-F9C06FB19D32}"/>
              </a:ext>
            </a:extLst>
          </p:cNvPr>
          <p:cNvSpPr txBox="1">
            <a:spLocks/>
          </p:cNvSpPr>
          <p:nvPr/>
        </p:nvSpPr>
        <p:spPr>
          <a:xfrm>
            <a:off x="2156586" y="3205783"/>
            <a:ext cx="3059226" cy="3347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5753</a:t>
            </a:r>
            <a:r>
              <a:rPr lang="pt-PT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rows</a:t>
            </a:r>
            <a:r>
              <a:rPr lang="pt-PT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Starting</a:t>
            </a:r>
            <a:r>
              <a:rPr lang="pt-PT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2000-01-04;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Ending</a:t>
            </a:r>
            <a:r>
              <a:rPr lang="pt-PT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2022-06-22;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800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Aproximately</a:t>
            </a:r>
            <a:r>
              <a:rPr lang="pt-PT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255 per </a:t>
            </a:r>
            <a:r>
              <a:rPr lang="pt-PT" sz="1800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</a:t>
            </a:r>
            <a:r>
              <a:rPr lang="pt-PT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t-PT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32BF4F2-D1F3-744E-FDEB-8429C03E4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85"/>
          <a:stretch/>
        </p:blipFill>
        <p:spPr>
          <a:xfrm>
            <a:off x="6688491" y="1655797"/>
            <a:ext cx="4907902" cy="4315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715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6B42BD4-FB8B-B105-2F2B-F223710C6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072" y="5096718"/>
            <a:ext cx="11363520" cy="1259632"/>
          </a:xfrm>
        </p:spPr>
        <p:txBody>
          <a:bodyPr>
            <a:normAutofit/>
          </a:bodyPr>
          <a:lstStyle/>
          <a:p>
            <a:endParaRPr lang="pt-PT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verage closing price and variance of 1044.9 and 269110.4,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lowest price was around 255.1, and the highest price was 2054.6.</a:t>
            </a:r>
            <a:endParaRPr lang="pt-PT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C4C02E4-865F-D057-4D07-6A148C6FA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ubtítulo 1">
            <a:extLst>
              <a:ext uri="{FF2B5EF4-FFF2-40B4-BE49-F238E27FC236}">
                <a16:creationId xmlns:a16="http://schemas.microsoft.com/office/drawing/2014/main" id="{9F244A83-CC2D-D78E-67BE-A522308E5F11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 err="1"/>
              <a:t>Exploratory</a:t>
            </a:r>
            <a:r>
              <a:rPr lang="pt-PT" sz="5400" b="1" dirty="0"/>
              <a:t> </a:t>
            </a:r>
            <a:r>
              <a:rPr lang="pt-PT" sz="5400" b="1" dirty="0" err="1"/>
              <a:t>Analysis</a:t>
            </a:r>
            <a:endParaRPr lang="pt-PT" sz="5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73D87B-3387-392F-3D65-34A1D79E4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32162"/>
            <a:ext cx="4760167" cy="2599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D8F90E4-08A1-16D9-9FD7-BBE1A40FF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95" y="2132162"/>
            <a:ext cx="4761606" cy="2599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40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5290AE-CEF0-F3A8-530E-6023E3F1E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377D96F6-DCC7-7093-6AA4-A4F73FA0A3EC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 err="1"/>
              <a:t>Exploratory</a:t>
            </a:r>
            <a:r>
              <a:rPr lang="pt-PT" sz="5400" b="1" dirty="0"/>
              <a:t> </a:t>
            </a:r>
            <a:r>
              <a:rPr lang="pt-PT" sz="5400" b="1" dirty="0" err="1"/>
              <a:t>Analysis</a:t>
            </a:r>
            <a:endParaRPr lang="pt-PT" sz="54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8FC6B4-BAD1-35EE-6824-B78B93C3B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47" y="1763486"/>
            <a:ext cx="7618706" cy="41596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00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71BC5CF-55DC-99F1-A1CE-59A7C1CBF2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Marcador de Posição do Texto 2">
            <a:extLst>
              <a:ext uri="{FF2B5EF4-FFF2-40B4-BE49-F238E27FC236}">
                <a16:creationId xmlns:a16="http://schemas.microsoft.com/office/drawing/2014/main" id="{DF790770-457F-B114-1798-B84F198FA344}"/>
              </a:ext>
            </a:extLst>
          </p:cNvPr>
          <p:cNvSpPr txBox="1">
            <a:spLocks/>
          </p:cNvSpPr>
          <p:nvPr/>
        </p:nvSpPr>
        <p:spPr>
          <a:xfrm>
            <a:off x="414240" y="1652104"/>
            <a:ext cx="11150078" cy="2192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0" name="Subtítulo 1">
            <a:extLst>
              <a:ext uri="{FF2B5EF4-FFF2-40B4-BE49-F238E27FC236}">
                <a16:creationId xmlns:a16="http://schemas.microsoft.com/office/drawing/2014/main" id="{93EFB79A-36DE-0C3D-4F49-E46818CD2C12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/>
              <a:t>Data </a:t>
            </a:r>
            <a:r>
              <a:rPr lang="pt-PT" sz="5400" b="1" dirty="0" err="1"/>
              <a:t>Manipulation</a:t>
            </a:r>
            <a:endParaRPr lang="pt-PT" sz="5400" b="1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82FBCA2-CEC9-CE26-50EF-E26BA25F6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1" b="2152"/>
          <a:stretch/>
        </p:blipFill>
        <p:spPr>
          <a:xfrm>
            <a:off x="5989279" y="1652104"/>
            <a:ext cx="4981983" cy="4467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Marcador de Posição do Texto 2">
            <a:extLst>
              <a:ext uri="{FF2B5EF4-FFF2-40B4-BE49-F238E27FC236}">
                <a16:creationId xmlns:a16="http://schemas.microsoft.com/office/drawing/2014/main" id="{675D6A75-A093-456D-C572-4C52E157EF33}"/>
              </a:ext>
            </a:extLst>
          </p:cNvPr>
          <p:cNvSpPr txBox="1">
            <a:spLocks/>
          </p:cNvSpPr>
          <p:nvPr/>
        </p:nvSpPr>
        <p:spPr>
          <a:xfrm>
            <a:off x="821319" y="2436438"/>
            <a:ext cx="4425238" cy="2898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Taking into account the results achieved, we started to use:</a:t>
            </a:r>
          </a:p>
          <a:p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Data with the values ​​calculated through the logarithm</a:t>
            </a:r>
          </a:p>
          <a:p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Data of the 1st differences of the logarithm.</a:t>
            </a:r>
            <a:endParaRPr lang="pt-PT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2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5290AE-CEF0-F3A8-530E-6023E3F1E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ubtítulo 1">
            <a:extLst>
              <a:ext uri="{FF2B5EF4-FFF2-40B4-BE49-F238E27FC236}">
                <a16:creationId xmlns:a16="http://schemas.microsoft.com/office/drawing/2014/main" id="{377D96F6-DCC7-7093-6AA4-A4F73FA0A3EC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 err="1"/>
              <a:t>Stationarity</a:t>
            </a:r>
            <a:r>
              <a:rPr lang="pt-PT" sz="5400" b="1" dirty="0"/>
              <a:t> </a:t>
            </a:r>
            <a:r>
              <a:rPr lang="pt-PT" sz="5400" b="1" dirty="0" err="1"/>
              <a:t>Analysis</a:t>
            </a:r>
            <a:endParaRPr lang="pt-PT" sz="5400" b="1" dirty="0"/>
          </a:p>
        </p:txBody>
      </p:sp>
      <p:sp>
        <p:nvSpPr>
          <p:cNvPr id="6" name="Marcador de Posição do Texto 2">
            <a:extLst>
              <a:ext uri="{FF2B5EF4-FFF2-40B4-BE49-F238E27FC236}">
                <a16:creationId xmlns:a16="http://schemas.microsoft.com/office/drawing/2014/main" id="{E4414D3C-0E8E-A006-463C-F146BC401805}"/>
              </a:ext>
            </a:extLst>
          </p:cNvPr>
          <p:cNvSpPr txBox="1">
            <a:spLocks/>
          </p:cNvSpPr>
          <p:nvPr/>
        </p:nvSpPr>
        <p:spPr>
          <a:xfrm>
            <a:off x="270735" y="1780120"/>
            <a:ext cx="11198710" cy="45445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800" b="1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US" sz="2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ogarithm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-&gt; H0 is not rejected, it do not shows stationary -&gt; Random Walk.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differences of the logarithm 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H0 is rejected, it has stationarity -&gt; White Noise.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err="1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Kpss</a:t>
            </a: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test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H0 is rejected, 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has stationarity.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Confirms that the data for logarithms and first differences are indeed stationary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hows that the logarithm-only data is trend stationary. </a:t>
            </a:r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83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71BC5CF-55DC-99F1-A1CE-59A7C1CBF2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Marcador de Posição do Texto 2">
            <a:extLst>
              <a:ext uri="{FF2B5EF4-FFF2-40B4-BE49-F238E27FC236}">
                <a16:creationId xmlns:a16="http://schemas.microsoft.com/office/drawing/2014/main" id="{DF790770-457F-B114-1798-B84F198FA344}"/>
              </a:ext>
            </a:extLst>
          </p:cNvPr>
          <p:cNvSpPr txBox="1">
            <a:spLocks/>
          </p:cNvSpPr>
          <p:nvPr/>
        </p:nvSpPr>
        <p:spPr>
          <a:xfrm>
            <a:off x="414240" y="1652104"/>
            <a:ext cx="11150078" cy="2192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0" name="Subtítulo 1">
            <a:extLst>
              <a:ext uri="{FF2B5EF4-FFF2-40B4-BE49-F238E27FC236}">
                <a16:creationId xmlns:a16="http://schemas.microsoft.com/office/drawing/2014/main" id="{93EFB79A-36DE-0C3D-4F49-E46818CD2C12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 err="1"/>
              <a:t>Decomposition</a:t>
            </a:r>
            <a:r>
              <a:rPr lang="pt-PT" sz="5400" b="1" dirty="0"/>
              <a:t> </a:t>
            </a:r>
            <a:r>
              <a:rPr lang="pt-PT" sz="5400" b="1" dirty="0" err="1"/>
              <a:t>Analysis</a:t>
            </a:r>
            <a:endParaRPr lang="pt-PT" sz="5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CFFF0FB-28F0-628A-7C50-24AD41656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2" y="2285616"/>
            <a:ext cx="5030202" cy="2746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05A3252-9989-80DE-D29A-5284042AF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27" y="2277993"/>
            <a:ext cx="5031535" cy="2746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Marcador de Posição do Texto 2">
            <a:extLst>
              <a:ext uri="{FF2B5EF4-FFF2-40B4-BE49-F238E27FC236}">
                <a16:creationId xmlns:a16="http://schemas.microsoft.com/office/drawing/2014/main" id="{AEFDBA1D-E6EF-3070-1C89-33663B107E39}"/>
              </a:ext>
            </a:extLst>
          </p:cNvPr>
          <p:cNvSpPr txBox="1">
            <a:spLocks/>
          </p:cNvSpPr>
          <p:nvPr/>
        </p:nvSpPr>
        <p:spPr>
          <a:xfrm>
            <a:off x="3478080" y="5419764"/>
            <a:ext cx="4425238" cy="54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Decomposition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 Data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349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71BC5CF-55DC-99F1-A1CE-59A7C1CBF2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Marcador de Posição do Texto 2">
            <a:extLst>
              <a:ext uri="{FF2B5EF4-FFF2-40B4-BE49-F238E27FC236}">
                <a16:creationId xmlns:a16="http://schemas.microsoft.com/office/drawing/2014/main" id="{DF790770-457F-B114-1798-B84F198FA344}"/>
              </a:ext>
            </a:extLst>
          </p:cNvPr>
          <p:cNvSpPr txBox="1">
            <a:spLocks/>
          </p:cNvSpPr>
          <p:nvPr/>
        </p:nvSpPr>
        <p:spPr>
          <a:xfrm>
            <a:off x="414240" y="1652104"/>
            <a:ext cx="11150078" cy="2192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0" name="Subtítulo 1">
            <a:extLst>
              <a:ext uri="{FF2B5EF4-FFF2-40B4-BE49-F238E27FC236}">
                <a16:creationId xmlns:a16="http://schemas.microsoft.com/office/drawing/2014/main" id="{93EFB79A-36DE-0C3D-4F49-E46818CD2C12}"/>
              </a:ext>
            </a:extLst>
          </p:cNvPr>
          <p:cNvSpPr txBox="1">
            <a:spLocks/>
          </p:cNvSpPr>
          <p:nvPr/>
        </p:nvSpPr>
        <p:spPr>
          <a:xfrm>
            <a:off x="414240" y="426873"/>
            <a:ext cx="11363520" cy="489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300"/>
              </a:spcBef>
              <a:buFontTx/>
              <a:buBlip>
                <a:blip r:embed="rId2"/>
              </a:buBlip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5400" b="1" dirty="0" err="1"/>
              <a:t>Decomposition</a:t>
            </a:r>
            <a:r>
              <a:rPr lang="pt-PT" sz="5400" b="1" dirty="0"/>
              <a:t> </a:t>
            </a:r>
            <a:r>
              <a:rPr lang="pt-PT" sz="5400" b="1" dirty="0" err="1"/>
              <a:t>Analysis</a:t>
            </a:r>
            <a:endParaRPr lang="pt-PT" sz="5400" b="1" dirty="0"/>
          </a:p>
        </p:txBody>
      </p:sp>
      <p:sp>
        <p:nvSpPr>
          <p:cNvPr id="11" name="Marcador de Posição do Texto 2">
            <a:extLst>
              <a:ext uri="{FF2B5EF4-FFF2-40B4-BE49-F238E27FC236}">
                <a16:creationId xmlns:a16="http://schemas.microsoft.com/office/drawing/2014/main" id="{AEFDBA1D-E6EF-3070-1C89-33663B107E39}"/>
              </a:ext>
            </a:extLst>
          </p:cNvPr>
          <p:cNvSpPr txBox="1">
            <a:spLocks/>
          </p:cNvSpPr>
          <p:nvPr/>
        </p:nvSpPr>
        <p:spPr>
          <a:xfrm>
            <a:off x="2425958" y="5358058"/>
            <a:ext cx="6867331" cy="54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Decomposition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Differences</a:t>
            </a:r>
            <a:r>
              <a:rPr lang="pt-PT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</a:p>
          <a:p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C53D5C-AD67-015E-24E1-48719F78C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2" y="2121001"/>
            <a:ext cx="5093244" cy="2780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D0B74E1-EB13-4A61-FE16-323C556D7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24" y="2121000"/>
            <a:ext cx="5093526" cy="2780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754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o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F8D0B4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</TotalTime>
  <Words>1046</Words>
  <Application>Microsoft Office PowerPoint</Application>
  <PresentationFormat>Ecrã Panorâmico</PresentationFormat>
  <Paragraphs>182</Paragraphs>
  <Slides>25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Garamond</vt:lpstr>
      <vt:lpstr>Open Sans</vt:lpstr>
      <vt:lpstr>Open Sans Light</vt:lpstr>
      <vt:lpstr>Open Sans Semibold</vt:lpstr>
      <vt:lpstr>Wingdings</vt:lpstr>
      <vt:lpstr>Tema do Office</vt:lpstr>
      <vt:lpstr>Daily Gold Price Prediction </vt:lpstr>
      <vt:lpstr>Introduction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Conclusions </vt:lpstr>
      <vt:lpstr>Bibliography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nunopedrosa18@outlook.pt</dc:creator>
  <cp:lastModifiedBy>nunopedrosa18@outlook.pt</cp:lastModifiedBy>
  <cp:revision>12</cp:revision>
  <dcterms:created xsi:type="dcterms:W3CDTF">2022-06-24T17:16:09Z</dcterms:created>
  <dcterms:modified xsi:type="dcterms:W3CDTF">2022-06-27T14:20:08Z</dcterms:modified>
</cp:coreProperties>
</file>